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9" r:id="rId2"/>
    <p:sldId id="571" r:id="rId3"/>
    <p:sldId id="1628" r:id="rId4"/>
    <p:sldId id="578" r:id="rId5"/>
    <p:sldId id="581" r:id="rId6"/>
    <p:sldId id="341" r:id="rId7"/>
    <p:sldId id="580" r:id="rId8"/>
    <p:sldId id="582" r:id="rId9"/>
    <p:sldId id="579" r:id="rId10"/>
    <p:sldId id="1630" r:id="rId11"/>
    <p:sldId id="1629" r:id="rId12"/>
    <p:sldId id="583" r:id="rId13"/>
    <p:sldId id="573" r:id="rId14"/>
    <p:sldId id="574" r:id="rId15"/>
    <p:sldId id="575" r:id="rId16"/>
    <p:sldId id="576" r:id="rId17"/>
    <p:sldId id="1555" r:id="rId18"/>
    <p:sldId id="1556" r:id="rId19"/>
    <p:sldId id="1557" r:id="rId20"/>
    <p:sldId id="1558" r:id="rId21"/>
    <p:sldId id="1631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 showGuides="1">
      <p:cViewPr varScale="1">
        <p:scale>
          <a:sx n="70" d="100"/>
          <a:sy n="70" d="100"/>
        </p:scale>
        <p:origin x="1138" y="278"/>
      </p:cViewPr>
      <p:guideLst>
        <p:guide orient="horz" pos="2160"/>
        <p:guide pos="37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4EBD1-6F93-4A2E-A6A5-8D0FC7DF9483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D5E31-4A6B-4099-96BE-A32881A5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11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00" y="6483937"/>
            <a:ext cx="2920753" cy="365125"/>
          </a:xfrm>
        </p:spPr>
        <p:txBody>
          <a:bodyPr/>
          <a:lstStyle/>
          <a:p>
            <a:r>
              <a:rPr lang="en-US" dirty="0"/>
              <a:t>CS 4 (Python, Excel, MySQL) by Siva Jasthi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7549-C8F9-8740-97B0-14CD78FB0450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101E-AF47-432D-AFD7-8E25F071F894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1683-A07E-4CF5-8767-C0311F34A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4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8C913-51B4-F746-BBF2-AA29BD605CBC}" type="datetimeFigureOut">
              <a:rPr lang="en-US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17549-C8F9-8740-97B0-14CD78FB0450}" type="slidenum">
              <a:rPr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65354-21D8-45D7-A329-0F6307C9044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73280" y="24995"/>
            <a:ext cx="1389536" cy="5732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suugaku/dataquest-visualizing-earnings-by-college-major/inpu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ataprofessor.beehiiv.com/p/the-data-science-proces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ellowslice.in/bed/data-science-design-thinking-process-of-amalgamation-to-perfec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abcd.com/display_the_dress.php?id=50" TargetMode="External"/><Relationship Id="rId2" Type="http://schemas.openxmlformats.org/officeDocument/2006/relationships/hyperlink" Target="https://www.projectabcd.com/api/getinfo.php?id=5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9BF4AB0-9623-4F15-9723-5E7FE667B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3685" y="4968672"/>
            <a:ext cx="7516166" cy="1356787"/>
          </a:xfrm>
        </p:spPr>
        <p:txBody>
          <a:bodyPr>
            <a:norm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2400" b="1" dirty="0"/>
              <a:t>Siva R Jasthi</a:t>
            </a:r>
            <a:endParaRPr lang="en-US" altLang="en-US" sz="2400" dirty="0"/>
          </a:p>
          <a:p>
            <a:pPr>
              <a:buClrTx/>
              <a:buSzTx/>
              <a:buFontTx/>
              <a:buNone/>
            </a:pPr>
            <a:r>
              <a:rPr lang="en-US" altLang="en-US" sz="2400" dirty="0"/>
              <a:t>Computer Science and Cybersecurity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400" dirty="0"/>
              <a:t>Metropolitan State University</a:t>
            </a:r>
          </a:p>
          <a:p>
            <a:endParaRPr lang="en-US" sz="2400" b="1" dirty="0">
              <a:solidFill>
                <a:srgbClr val="04B452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71A7B-0F91-466C-9FCD-728090F5A931}"/>
              </a:ext>
            </a:extLst>
          </p:cNvPr>
          <p:cNvSpPr txBox="1">
            <a:spLocks/>
          </p:cNvSpPr>
          <p:nvPr/>
        </p:nvSpPr>
        <p:spPr>
          <a:xfrm>
            <a:off x="1928588" y="2906020"/>
            <a:ext cx="8334823" cy="1196560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What is data science?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8989B7E-3B2D-44AE-8C5E-703EF42AD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78627"/>
              </p:ext>
            </p:extLst>
          </p:nvPr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4626">
                  <a:extLst>
                    <a:ext uri="{9D8B030D-6E8A-4147-A177-3AD203B41FA5}">
                      <a16:colId xmlns:a16="http://schemas.microsoft.com/office/drawing/2014/main" val="2221937530"/>
                    </a:ext>
                  </a:extLst>
                </a:gridCol>
                <a:gridCol w="6343374">
                  <a:extLst>
                    <a:ext uri="{9D8B030D-6E8A-4147-A177-3AD203B41FA5}">
                      <a16:colId xmlns:a16="http://schemas.microsoft.com/office/drawing/2014/main" val="379968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for 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10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5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2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Chapter. 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728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How to get the Data?  Google the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065E6-5729-5EEF-5F4F-73F6A365039B}"/>
              </a:ext>
            </a:extLst>
          </p:cNvPr>
          <p:cNvSpPr txBox="1"/>
          <p:nvPr/>
        </p:nvSpPr>
        <p:spPr>
          <a:xfrm>
            <a:off x="1101213" y="3424404"/>
            <a:ext cx="1034353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  <a:hlinkClick r:id="rId2"/>
              </a:rPr>
              <a:t>https://www.kaggle.com/code/suugaku/dataquest-visualizing-earnings-by-college-major/input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ACF44-A5B3-8566-0D44-FBBD53FBC53E}"/>
              </a:ext>
            </a:extLst>
          </p:cNvPr>
          <p:cNvSpPr/>
          <p:nvPr/>
        </p:nvSpPr>
        <p:spPr>
          <a:xfrm>
            <a:off x="106184" y="116521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22285-7322-6B10-FE2F-8728551C068A}"/>
              </a:ext>
            </a:extLst>
          </p:cNvPr>
          <p:cNvSpPr/>
          <p:nvPr/>
        </p:nvSpPr>
        <p:spPr>
          <a:xfrm>
            <a:off x="767007" y="129397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A88DB-DCEF-7FE5-26C9-906FE3C33D90}"/>
              </a:ext>
            </a:extLst>
          </p:cNvPr>
          <p:cNvSpPr txBox="1"/>
          <p:nvPr/>
        </p:nvSpPr>
        <p:spPr>
          <a:xfrm>
            <a:off x="1225129" y="2548009"/>
            <a:ext cx="994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College Majors: "Which college majors lead to the highest-paying jobs?”</a:t>
            </a:r>
          </a:p>
        </p:txBody>
      </p:sp>
    </p:spTree>
    <p:extLst>
      <p:ext uri="{BB962C8B-B14F-4D97-AF65-F5344CB8AC3E}">
        <p14:creationId xmlns:p14="http://schemas.microsoft.com/office/powerpoint/2010/main" val="23790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Some popular 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21E10-A2C5-E80A-2416-A5E93629AEE0}"/>
              </a:ext>
            </a:extLst>
          </p:cNvPr>
          <p:cNvSpPr txBox="1"/>
          <p:nvPr/>
        </p:nvSpPr>
        <p:spPr>
          <a:xfrm>
            <a:off x="181898" y="1025378"/>
            <a:ext cx="65237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See the document “Where to get data for Data Science and Machine Learning?”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1D9AD87-9CDA-B0BC-C4C7-3794CAD31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42752"/>
              </p:ext>
            </p:extLst>
          </p:nvPr>
        </p:nvGraphicFramePr>
        <p:xfrm>
          <a:off x="6705600" y="414485"/>
          <a:ext cx="4375010" cy="5941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29222" imgH="8053466" progId="Word.Document.12">
                  <p:embed/>
                </p:oleObj>
              </mc:Choice>
              <mc:Fallback>
                <p:oleObj name="Document" r:id="rId2" imgW="5929222" imgH="80534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05600" y="414485"/>
                        <a:ext cx="4375010" cy="5941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87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Types of Data 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B703A-7C9F-FA80-E836-8318C9E1B94C}"/>
              </a:ext>
            </a:extLst>
          </p:cNvPr>
          <p:cNvSpPr txBox="1"/>
          <p:nvPr/>
        </p:nvSpPr>
        <p:spPr>
          <a:xfrm>
            <a:off x="471948" y="77126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Structured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Relational Databases (RDBMS):</a:t>
            </a:r>
            <a:r>
              <a:rPr lang="en-US" dirty="0"/>
              <a:t> Data stored in structured tables, e.g., MySQL, PostgreSQL, Microsoft SQL Server, and Oracle.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Warehouses:</a:t>
            </a:r>
            <a:r>
              <a:rPr lang="en-US" dirty="0"/>
              <a:t> Centralized repositories of integrated data from multiple sources, often used for analytics, e.g., Amazon Redshift, Google </a:t>
            </a:r>
            <a:r>
              <a:rPr lang="en-US" dirty="0" err="1"/>
              <a:t>BigQuery</a:t>
            </a:r>
            <a:r>
              <a:rPr lang="en-US" dirty="0"/>
              <a:t>, Snowflake.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Spreadsheets:</a:t>
            </a:r>
            <a:r>
              <a:rPr lang="en-US" dirty="0"/>
              <a:t> Simple structured data stored in formats like Excel (.</a:t>
            </a:r>
            <a:r>
              <a:rPr lang="en-US" dirty="0" err="1"/>
              <a:t>xls</a:t>
            </a:r>
            <a:r>
              <a:rPr lang="en-US" dirty="0"/>
              <a:t>), CSV, or Google Sheets.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065E6-5729-5EEF-5F4F-73F6A365039B}"/>
              </a:ext>
            </a:extLst>
          </p:cNvPr>
          <p:cNvSpPr txBox="1"/>
          <p:nvPr/>
        </p:nvSpPr>
        <p:spPr>
          <a:xfrm>
            <a:off x="5201265" y="349149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Unstructured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 Data:</a:t>
            </a:r>
            <a:r>
              <a:rPr lang="en-US" dirty="0"/>
              <a:t> Documents, emails, and chat logs, often stored in file formats like .txt, .pdf, or sourced from APIs (social media, web scraping).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Multimedia Data:</a:t>
            </a:r>
            <a:r>
              <a:rPr lang="en-US" dirty="0"/>
              <a:t> Images, audio, and video files sourced from cameras, sensors, or streaming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Social Media Data:</a:t>
            </a:r>
            <a:r>
              <a:rPr lang="en-US" dirty="0"/>
              <a:t> Platforms like Twitter, Facebook, and Instagram, providing unstructured data through APIs for text, images, and videos.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 Files:</a:t>
            </a:r>
            <a:r>
              <a:rPr lang="en-US" dirty="0"/>
              <a:t> System or application logs that record events, errors, or user activity (e.g., web server logs).</a:t>
            </a:r>
          </a:p>
        </p:txBody>
      </p:sp>
    </p:spTree>
    <p:extLst>
      <p:ext uri="{BB962C8B-B14F-4D97-AF65-F5344CB8AC3E}">
        <p14:creationId xmlns:p14="http://schemas.microsoft.com/office/powerpoint/2010/main" val="158046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F6D6-8B20-29CF-AD61-B4AF7B1F2692}"/>
              </a:ext>
            </a:extLst>
          </p:cNvPr>
          <p:cNvSpPr txBox="1"/>
          <p:nvPr/>
        </p:nvSpPr>
        <p:spPr>
          <a:xfrm>
            <a:off x="196645" y="78352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Semi-Structured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JSON and XML Files:</a:t>
            </a:r>
            <a:r>
              <a:rPr lang="en-US" dirty="0"/>
              <a:t> Used for API responses, web data, or configuration files, where data is not fully structured but follows a pattern.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NoSQL Databases:</a:t>
            </a:r>
            <a:r>
              <a:rPr lang="en-US" dirty="0"/>
              <a:t> Databases that handle semi-structured or unstructured data, such as MongoDB, Cassandra, and HBase.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410BC-C5FE-B2D6-ECB1-DCF813985480}"/>
              </a:ext>
            </a:extLst>
          </p:cNvPr>
          <p:cNvSpPr txBox="1"/>
          <p:nvPr/>
        </p:nvSpPr>
        <p:spPr>
          <a:xfrm>
            <a:off x="5388078" y="378412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 Real-Time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Streaming Data:</a:t>
            </a:r>
            <a:r>
              <a:rPr lang="en-US" dirty="0"/>
              <a:t> Data that arrives in continuous flows from sensors, financial tickers, social media streams, and other real-time systems. Examples include Apache Kafka, AWS Kinesis, and Azure Stream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IoT (Internet of Things) Devices:</a:t>
            </a:r>
            <a:r>
              <a:rPr lang="en-US" dirty="0"/>
              <a:t> Data collected from interconnected devices like smart appliances, wearables, or industrial sensors.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764E3-9B0C-4ED9-1505-832E04777D92}"/>
              </a:ext>
            </a:extLst>
          </p:cNvPr>
          <p:cNvSpPr txBox="1">
            <a:spLocks/>
          </p:cNvSpPr>
          <p:nvPr/>
        </p:nvSpPr>
        <p:spPr>
          <a:xfrm>
            <a:off x="0" y="41939"/>
            <a:ext cx="10515600" cy="59442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Types of Data Sources</a:t>
            </a:r>
          </a:p>
        </p:txBody>
      </p:sp>
    </p:spTree>
    <p:extLst>
      <p:ext uri="{BB962C8B-B14F-4D97-AF65-F5344CB8AC3E}">
        <p14:creationId xmlns:p14="http://schemas.microsoft.com/office/powerpoint/2010/main" val="59291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F6D6-8B20-29CF-AD61-B4AF7B1F2692}"/>
              </a:ext>
            </a:extLst>
          </p:cNvPr>
          <p:cNvSpPr txBox="1"/>
          <p:nvPr/>
        </p:nvSpPr>
        <p:spPr>
          <a:xfrm>
            <a:off x="265471" y="978591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 Open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Public Datasets:</a:t>
            </a:r>
            <a:r>
              <a:rPr lang="en-US" dirty="0"/>
              <a:t> Free-to-use datasets provided by governments, international organizations, and research institutions, such as datasets from Kaggle, UCI Machine Learning Repository, or government portals (data.gov).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 APIs:</a:t>
            </a:r>
            <a:r>
              <a:rPr lang="en-US" dirty="0"/>
              <a:t> APIs provided by organizations or platforms for free or paid access to data, such as weather data, financial data, or healthcare data (e.g., NASA APIs, World Bank APIs).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410BC-C5FE-B2D6-ECB1-DCF813985480}"/>
              </a:ext>
            </a:extLst>
          </p:cNvPr>
          <p:cNvSpPr txBox="1"/>
          <p:nvPr/>
        </p:nvSpPr>
        <p:spPr>
          <a:xfrm>
            <a:off x="5368413" y="40098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 Web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 Scraping:</a:t>
            </a:r>
            <a:r>
              <a:rPr lang="en-US" dirty="0"/>
              <a:t> Extracting data from websites, typically unstructured or semi-structured, using tools like </a:t>
            </a:r>
            <a:r>
              <a:rPr lang="en-US" dirty="0" err="1"/>
              <a:t>BeautifulSoup</a:t>
            </a:r>
            <a:r>
              <a:rPr lang="en-US" dirty="0"/>
              <a:t>, Scrapy, or Selenium.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RSS Feeds:</a:t>
            </a:r>
            <a:r>
              <a:rPr lang="en-US" dirty="0"/>
              <a:t> Syndicated web content in XML format, often used to gather news, blogs, or updates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7C123-645E-8742-6911-70DC09D52846}"/>
              </a:ext>
            </a:extLst>
          </p:cNvPr>
          <p:cNvSpPr txBox="1">
            <a:spLocks/>
          </p:cNvSpPr>
          <p:nvPr/>
        </p:nvSpPr>
        <p:spPr>
          <a:xfrm>
            <a:off x="0" y="41939"/>
            <a:ext cx="10515600" cy="59442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Types of Data Sources</a:t>
            </a:r>
          </a:p>
        </p:txBody>
      </p:sp>
    </p:spTree>
    <p:extLst>
      <p:ext uri="{BB962C8B-B14F-4D97-AF65-F5344CB8AC3E}">
        <p14:creationId xmlns:p14="http://schemas.microsoft.com/office/powerpoint/2010/main" val="147327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F6D6-8B20-29CF-AD61-B4AF7B1F2692}"/>
              </a:ext>
            </a:extLst>
          </p:cNvPr>
          <p:cNvSpPr txBox="1"/>
          <p:nvPr/>
        </p:nvSpPr>
        <p:spPr>
          <a:xfrm>
            <a:off x="186813" y="89235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7. Cloud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Cloud Storage Services:</a:t>
            </a:r>
            <a:r>
              <a:rPr lang="en-US" dirty="0"/>
              <a:t> Services like AWS S3, Google Cloud Storage, and Azure Blob Storage for storing large datasets in the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Cloud Databases:</a:t>
            </a:r>
            <a:r>
              <a:rPr lang="en-US" dirty="0"/>
              <a:t> Managed databases and data platforms provided by cloud providers, such as Google </a:t>
            </a:r>
            <a:r>
              <a:rPr lang="en-US" dirty="0" err="1"/>
              <a:t>BigQuery</a:t>
            </a:r>
            <a:r>
              <a:rPr lang="en-US" dirty="0"/>
              <a:t>, Amazon RDS, and Microsoft Azure SQL.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410BC-C5FE-B2D6-ECB1-DCF813985480}"/>
              </a:ext>
            </a:extLst>
          </p:cNvPr>
          <p:cNvSpPr txBox="1"/>
          <p:nvPr/>
        </p:nvSpPr>
        <p:spPr>
          <a:xfrm>
            <a:off x="5348748" y="358707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8. Geospatial 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GIS Data:</a:t>
            </a:r>
            <a:r>
              <a:rPr lang="en-US" dirty="0"/>
              <a:t> Data with geographic or spatial components, often from GPS systems, satellites, or geographic information systems (GIS). Examples include OpenStreetMap, Google Maps API, and ESRI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Remote Sensing Data:</a:t>
            </a:r>
            <a:r>
              <a:rPr lang="en-US" dirty="0"/>
              <a:t> Data collected from sensors, drones, or satellites (e.g., Landsat satellite data).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E56EE-2C3B-F7E5-B268-B6172936A0A8}"/>
              </a:ext>
            </a:extLst>
          </p:cNvPr>
          <p:cNvSpPr txBox="1">
            <a:spLocks/>
          </p:cNvSpPr>
          <p:nvPr/>
        </p:nvSpPr>
        <p:spPr>
          <a:xfrm>
            <a:off x="0" y="41939"/>
            <a:ext cx="10515600" cy="59442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Types of Data Sources</a:t>
            </a:r>
          </a:p>
        </p:txBody>
      </p:sp>
    </p:spTree>
    <p:extLst>
      <p:ext uri="{BB962C8B-B14F-4D97-AF65-F5344CB8AC3E}">
        <p14:creationId xmlns:p14="http://schemas.microsoft.com/office/powerpoint/2010/main" val="365357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2F6D6-8B20-29CF-AD61-B4AF7B1F2692}"/>
              </a:ext>
            </a:extLst>
          </p:cNvPr>
          <p:cNvSpPr txBox="1"/>
          <p:nvPr/>
        </p:nvSpPr>
        <p:spPr>
          <a:xfrm>
            <a:off x="196645" y="89010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9. Sensor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IoT and Wearable Devices:</a:t>
            </a:r>
            <a:r>
              <a:rPr lang="en-US" dirty="0"/>
              <a:t> Data collected from physical devices, including smartwatches, fitness trackers, or smart home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Industrial Sensors:</a:t>
            </a:r>
            <a:r>
              <a:rPr lang="en-US" dirty="0"/>
              <a:t> Used in manufacturing, agriculture, or healthcare to monitor conditions and collect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A5447-218F-C4F8-101B-2EA736B3D0E8}"/>
              </a:ext>
            </a:extLst>
          </p:cNvPr>
          <p:cNvSpPr txBox="1">
            <a:spLocks/>
          </p:cNvSpPr>
          <p:nvPr/>
        </p:nvSpPr>
        <p:spPr>
          <a:xfrm>
            <a:off x="0" y="41939"/>
            <a:ext cx="10515600" cy="59442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Types of Data Sources</a:t>
            </a:r>
          </a:p>
        </p:txBody>
      </p:sp>
    </p:spTree>
    <p:extLst>
      <p:ext uri="{BB962C8B-B14F-4D97-AF65-F5344CB8AC3E}">
        <p14:creationId xmlns:p14="http://schemas.microsoft.com/office/powerpoint/2010/main" val="171853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800"/>
            <a:ext cx="9269506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algn="l"/>
            <a:r>
              <a:rPr lang="en-US" altLang="en-US" dirty="0">
                <a:solidFill>
                  <a:srgbClr val="04B452"/>
                </a:solidFill>
              </a:rPr>
              <a:t>Types of Data 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Document data: Term-frequency vector (matrix) of text documents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3823716" imgH="1999488" progId="Word.Document.8">
                  <p:embed/>
                </p:oleObj>
              </mc:Choice>
              <mc:Fallback>
                <p:oleObj name="Document" r:id="rId5" imgW="3823716" imgH="1999488" progId="Word.Document.8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8753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algn="l"/>
            <a:r>
              <a:rPr lang="en-US" altLang="en-US" dirty="0">
                <a:solidFill>
                  <a:srgbClr val="04B452"/>
                </a:solidFill>
              </a:rPr>
              <a:t>Types of Data 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86394" y="82617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algn="l"/>
            <a:r>
              <a:rPr lang="en-US" altLang="en-US" dirty="0">
                <a:solidFill>
                  <a:srgbClr val="04B452"/>
                </a:solidFill>
              </a:rPr>
              <a:t>Types of Data Sets: (3) </a:t>
            </a:r>
            <a:r>
              <a:rPr lang="en-US" altLang="en-US" dirty="0">
                <a:solidFill>
                  <a:srgbClr val="04B452"/>
                </a:solidFill>
                <a:cs typeface="Times New Roman" panose="02020603050405020304" pitchFamily="18" charset="0"/>
              </a:rPr>
              <a:t>Ordered Data</a:t>
            </a:r>
            <a:endParaRPr lang="en-US" altLang="en-US" dirty="0">
              <a:solidFill>
                <a:srgbClr val="04B452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24"/>
            <a:ext cx="10515600" cy="7216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latin typeface="Avenir Roman" panose="02000503020000020003" pitchFamily="2" charset="0"/>
              </a:rPr>
              <a:t>2</a:t>
            </a:fld>
            <a:endParaRPr lang="en-US">
              <a:latin typeface="Avenir Roman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C7F58-6452-6975-2943-9F301C9D4D5D}"/>
              </a:ext>
            </a:extLst>
          </p:cNvPr>
          <p:cNvSpPr txBox="1"/>
          <p:nvPr/>
        </p:nvSpPr>
        <p:spPr>
          <a:xfrm>
            <a:off x="270387" y="1259210"/>
            <a:ext cx="62041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What is Data Science?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Why Data Science?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Data Science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31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965"/>
            <a:ext cx="1252286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algn="l"/>
            <a:r>
              <a:rPr lang="en-US" altLang="en-US" sz="3600" dirty="0">
                <a:solidFill>
                  <a:srgbClr val="04B452"/>
                </a:solidFill>
              </a:rPr>
              <a:t>Types of Data Sets: (4) </a:t>
            </a:r>
            <a:r>
              <a:rPr lang="en-US" altLang="en-US" sz="3600" dirty="0">
                <a:solidFill>
                  <a:srgbClr val="04B452"/>
                </a:solidFill>
                <a:cs typeface="Times New Roman" panose="02020603050405020304" pitchFamily="18" charset="0"/>
              </a:rPr>
              <a:t>Spatial, image and multimedia Data</a:t>
            </a:r>
            <a:endParaRPr lang="en-US" altLang="en-US" sz="3600" dirty="0">
              <a:solidFill>
                <a:srgbClr val="04B452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7316" y="102359"/>
            <a:ext cx="10972800" cy="685946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dirty="0">
                <a:solidFill>
                  <a:srgbClr val="04B452"/>
                </a:solidFill>
              </a:rPr>
              <a:t>Summary</a:t>
            </a:r>
          </a:p>
        </p:txBody>
      </p:sp>
      <p:pic>
        <p:nvPicPr>
          <p:cNvPr id="1026" name="Picture 2" descr="In God We Trust All Others Must Bring Data: 120 Pages I 6x9 I Blank">
            <a:extLst>
              <a:ext uri="{FF2B5EF4-FFF2-40B4-BE49-F238E27FC236}">
                <a16:creationId xmlns:a16="http://schemas.microsoft.com/office/drawing/2014/main" id="{0FBB068E-9303-84D7-7AC8-128E6809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" y="911839"/>
            <a:ext cx="3351418" cy="50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nk Lined Journal Gift For Computer ...">
            <a:extLst>
              <a:ext uri="{FF2B5EF4-FFF2-40B4-BE49-F238E27FC236}">
                <a16:creationId xmlns:a16="http://schemas.microsoft.com/office/drawing/2014/main" id="{B0CE649F-4495-B687-BF9C-9A5C39C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88" y="911840"/>
            <a:ext cx="3351418" cy="50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9FAC0-2AEF-49B5-DE38-DC4DA975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945" y="832789"/>
            <a:ext cx="4530726" cy="511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5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332" y="224155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4B452"/>
                </a:solidFill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8CB8B-A791-452D-A2B2-B6E0E15F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52575"/>
            <a:ext cx="8972550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24"/>
            <a:ext cx="10515600" cy="7216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Data _______?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3546" y="1710999"/>
            <a:ext cx="10860146" cy="72169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venir Roman" panose="02000503020000020003" pitchFamily="2" charset="0"/>
              </a:rPr>
              <a:t>Data Scientist</a:t>
            </a:r>
          </a:p>
          <a:p>
            <a:r>
              <a:rPr lang="en-US" sz="3600" dirty="0">
                <a:latin typeface="Avenir Roman" panose="02000503020000020003" pitchFamily="2" charset="0"/>
              </a:rPr>
              <a:t>Data Analyst</a:t>
            </a:r>
          </a:p>
          <a:p>
            <a:r>
              <a:rPr lang="en-US" sz="3600" dirty="0">
                <a:latin typeface="Avenir Roman" panose="02000503020000020003" pitchFamily="2" charset="0"/>
              </a:rPr>
              <a:t>Data Engineer</a:t>
            </a:r>
          </a:p>
          <a:p>
            <a:r>
              <a:rPr lang="en-US" sz="3600" dirty="0">
                <a:latin typeface="Avenir Roman" panose="02000503020000020003" pitchFamily="2" charset="0"/>
              </a:rPr>
              <a:t>ML Engineer</a:t>
            </a:r>
          </a:p>
          <a:p>
            <a:endParaRPr lang="en-US" sz="3600" dirty="0">
              <a:latin typeface="Avenir Roman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latin typeface="Avenir Roman" panose="02000503020000020003" pitchFamily="2" charset="0"/>
              </a:rPr>
              <a:t>3</a:t>
            </a:fld>
            <a:endParaRPr lang="en-US">
              <a:latin typeface="Avenir Roman" panose="02000503020000020003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38BC1-D7EE-E24C-8928-951FA4CB9C98}"/>
              </a:ext>
            </a:extLst>
          </p:cNvPr>
          <p:cNvSpPr txBox="1">
            <a:spLocks/>
          </p:cNvSpPr>
          <p:nvPr/>
        </p:nvSpPr>
        <p:spPr>
          <a:xfrm>
            <a:off x="228600" y="6173131"/>
            <a:ext cx="10307782" cy="5422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71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https://pbs.twimg.com/media/FBlstfBXoAAuJWz.jpg:large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8FC98-3B2E-6995-7A1E-4FBEC873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1" y="929056"/>
            <a:ext cx="6655619" cy="578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24"/>
            <a:ext cx="10515600" cy="72169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Data Science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latin typeface="Avenir Roman" panose="02000503020000020003" pitchFamily="2" charset="0"/>
              </a:rPr>
              <a:t>4</a:t>
            </a:fld>
            <a:endParaRPr lang="en-US">
              <a:latin typeface="Avenir Roman" panose="02000503020000020003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38BC1-D7EE-E24C-8928-951FA4CB9C98}"/>
              </a:ext>
            </a:extLst>
          </p:cNvPr>
          <p:cNvSpPr txBox="1">
            <a:spLocks/>
          </p:cNvSpPr>
          <p:nvPr/>
        </p:nvSpPr>
        <p:spPr>
          <a:xfrm>
            <a:off x="228600" y="6173131"/>
            <a:ext cx="10307782" cy="5422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71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  <a:hlinkClick r:id="rId2"/>
              </a:rPr>
              <a:t>https://dataprofessor.beehiiv.com/p/the-data-science-process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8CD26-989F-A9DA-DC82-0A79AD45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6425"/>
            <a:ext cx="9606224" cy="51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12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latin typeface="Avenir Roman" panose="02000503020000020003" pitchFamily="2" charset="0"/>
              </a:rPr>
              <a:t>5</a:t>
            </a:fld>
            <a:endParaRPr lang="en-US">
              <a:latin typeface="Avenir Roman" panose="02000503020000020003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38BC1-D7EE-E24C-8928-951FA4CB9C98}"/>
              </a:ext>
            </a:extLst>
          </p:cNvPr>
          <p:cNvSpPr txBox="1">
            <a:spLocks/>
          </p:cNvSpPr>
          <p:nvPr/>
        </p:nvSpPr>
        <p:spPr>
          <a:xfrm>
            <a:off x="228600" y="6173131"/>
            <a:ext cx="10307782" cy="5422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71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  <a:hlinkClick r:id="rId2"/>
              </a:rPr>
              <a:t>https://www.yellowslice.in/bed/data-science-design-thinking-process-of-amalgamation-to-perfection/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2050" name="Picture 2" descr="Data Science Process">
            <a:extLst>
              <a:ext uri="{FF2B5EF4-FFF2-40B4-BE49-F238E27FC236}">
                <a16:creationId xmlns:a16="http://schemas.microsoft.com/office/drawing/2014/main" id="{19657601-EEF6-80DE-E11B-85A5E6AA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8" y="142660"/>
            <a:ext cx="9193825" cy="60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1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671FE9-0852-1B49-A482-FDF41433C7E5}"/>
              </a:ext>
            </a:extLst>
          </p:cNvPr>
          <p:cNvSpPr/>
          <p:nvPr/>
        </p:nvSpPr>
        <p:spPr>
          <a:xfrm>
            <a:off x="3360656" y="1397890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90974-642A-8046-AE75-5EEBD1EABECA}"/>
              </a:ext>
            </a:extLst>
          </p:cNvPr>
          <p:cNvSpPr/>
          <p:nvPr/>
        </p:nvSpPr>
        <p:spPr>
          <a:xfrm>
            <a:off x="3360662" y="227662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3B8A8-84B2-C04B-A1FA-CC59249DB9DE}"/>
              </a:ext>
            </a:extLst>
          </p:cNvPr>
          <p:cNvSpPr/>
          <p:nvPr/>
        </p:nvSpPr>
        <p:spPr>
          <a:xfrm>
            <a:off x="3360661" y="313905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ACD0A0-E49D-F646-BA1F-4C5A7230FDBE}"/>
              </a:ext>
            </a:extLst>
          </p:cNvPr>
          <p:cNvSpPr/>
          <p:nvPr/>
        </p:nvSpPr>
        <p:spPr>
          <a:xfrm>
            <a:off x="3360660" y="399919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DB413-D89D-5647-A576-6173FA15730F}"/>
              </a:ext>
            </a:extLst>
          </p:cNvPr>
          <p:cNvSpPr/>
          <p:nvPr/>
        </p:nvSpPr>
        <p:spPr>
          <a:xfrm>
            <a:off x="3360660" y="485933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4905F9-93A8-FC45-82AB-1000C023B68E}"/>
              </a:ext>
            </a:extLst>
          </p:cNvPr>
          <p:cNvSpPr/>
          <p:nvPr/>
        </p:nvSpPr>
        <p:spPr>
          <a:xfrm>
            <a:off x="4453577" y="240538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F537BC-831F-1F40-ACDE-DD5715A1B59C}"/>
              </a:ext>
            </a:extLst>
          </p:cNvPr>
          <p:cNvSpPr/>
          <p:nvPr/>
        </p:nvSpPr>
        <p:spPr>
          <a:xfrm>
            <a:off x="4210304" y="329253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41C07-5ECC-C14D-9C2F-8B1115D493CB}"/>
              </a:ext>
            </a:extLst>
          </p:cNvPr>
          <p:cNvSpPr/>
          <p:nvPr/>
        </p:nvSpPr>
        <p:spPr>
          <a:xfrm>
            <a:off x="4272404" y="412795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FC0F-3797-4B45-9856-00E4B01B4DDA}"/>
              </a:ext>
            </a:extLst>
          </p:cNvPr>
          <p:cNvSpPr/>
          <p:nvPr/>
        </p:nvSpPr>
        <p:spPr>
          <a:xfrm>
            <a:off x="3413002" y="501887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The Data Science Process</a:t>
            </a:r>
          </a:p>
        </p:txBody>
      </p:sp>
    </p:spTree>
    <p:extLst>
      <p:ext uri="{BB962C8B-B14F-4D97-AF65-F5344CB8AC3E}">
        <p14:creationId xmlns:p14="http://schemas.microsoft.com/office/powerpoint/2010/main" val="120661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Some interesting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57BD5-4768-3CEC-8806-8F99E7E50AA6}"/>
              </a:ext>
            </a:extLst>
          </p:cNvPr>
          <p:cNvSpPr txBox="1"/>
          <p:nvPr/>
        </p:nvSpPr>
        <p:spPr>
          <a:xfrm>
            <a:off x="692356" y="1750060"/>
            <a:ext cx="893342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Sports: "Which factors contribute most to a basketball team's success?“</a:t>
            </a:r>
          </a:p>
          <a:p>
            <a:endParaRPr lang="en-US" sz="2000" dirty="0"/>
          </a:p>
          <a:p>
            <a:r>
              <a:rPr lang="en-US" sz="2000" dirty="0"/>
              <a:t>Environment: "Is air pollution worse in urban areas compared to rural areas?“</a:t>
            </a:r>
          </a:p>
          <a:p>
            <a:endParaRPr lang="en-US" sz="2000" dirty="0"/>
          </a:p>
          <a:p>
            <a:r>
              <a:rPr lang="en-US" sz="2000" dirty="0"/>
              <a:t>Entertainment: "What types of movies are most popular during different times of the year?“</a:t>
            </a:r>
          </a:p>
          <a:p>
            <a:endParaRPr lang="en-US" sz="2000" dirty="0"/>
          </a:p>
          <a:p>
            <a:r>
              <a:rPr lang="en-US" sz="2000" dirty="0"/>
              <a:t>Health: "Does eating breakfast affect students' performance in school?“</a:t>
            </a:r>
          </a:p>
          <a:p>
            <a:endParaRPr lang="en-US" sz="2000" dirty="0"/>
          </a:p>
          <a:p>
            <a:r>
              <a:rPr lang="en-US" sz="2000" dirty="0"/>
              <a:t>Weather: "How does weather impact people's mood or productivity?“</a:t>
            </a:r>
          </a:p>
          <a:p>
            <a:endParaRPr lang="en-US" sz="2000" dirty="0"/>
          </a:p>
          <a:p>
            <a:r>
              <a:rPr lang="en-US" sz="2000" dirty="0"/>
              <a:t>Social Media: "What time of day gets the most engagement on social media?“</a:t>
            </a:r>
          </a:p>
          <a:p>
            <a:endParaRPr lang="en-US" sz="2000" dirty="0"/>
          </a:p>
          <a:p>
            <a:r>
              <a:rPr lang="en-US" sz="2000" dirty="0"/>
              <a:t>Shopping: "Do people spend more money on shopping during weekends compared to weekdays?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E6925-7270-68BE-B732-126F11D64E3C}"/>
              </a:ext>
            </a:extLst>
          </p:cNvPr>
          <p:cNvSpPr/>
          <p:nvPr/>
        </p:nvSpPr>
        <p:spPr>
          <a:xfrm>
            <a:off x="88784" y="892609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</p:spTree>
    <p:extLst>
      <p:ext uri="{BB962C8B-B14F-4D97-AF65-F5344CB8AC3E}">
        <p14:creationId xmlns:p14="http://schemas.microsoft.com/office/powerpoint/2010/main" val="412104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Some interesting questions (Contd.)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97BC2-E991-FAE9-970C-9065EEBB584D}"/>
              </a:ext>
            </a:extLst>
          </p:cNvPr>
          <p:cNvSpPr txBox="1"/>
          <p:nvPr/>
        </p:nvSpPr>
        <p:spPr>
          <a:xfrm>
            <a:off x="766917" y="1491526"/>
            <a:ext cx="111940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Education: "Do people with higher levels of education (college vs. high school) have higher average salaries?“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College Majors: "Which college majors lead to the highest-paying jobs?“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Job Market: "How does the unemployment rate vary by education level?“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Degree Importance: "Is there a strong correlation between having a college degree and job satisfaction?“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Job Opportunities: "What industries hire the most college graduates?“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College vs. Trade School: "Do trade school graduates find jobs faster than college graduates?“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Job Stability: "Are people with college degrees less likely to change jobs compared to those without degrees?"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A3688-0E8B-0D64-1B11-088228A54886}"/>
              </a:ext>
            </a:extLst>
          </p:cNvPr>
          <p:cNvSpPr/>
          <p:nvPr/>
        </p:nvSpPr>
        <p:spPr>
          <a:xfrm>
            <a:off x="145514" y="693340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</p:spTree>
    <p:extLst>
      <p:ext uri="{BB962C8B-B14F-4D97-AF65-F5344CB8AC3E}">
        <p14:creationId xmlns:p14="http://schemas.microsoft.com/office/powerpoint/2010/main" val="79153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C0DB76-2BD0-C546-984F-4BEADAA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39"/>
            <a:ext cx="10515600" cy="59442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Avenir Roman" panose="02000503020000020003" pitchFamily="2" charset="0"/>
              </a:rPr>
              <a:t>How to get the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065E6-5729-5EEF-5F4F-73F6A365039B}"/>
              </a:ext>
            </a:extLst>
          </p:cNvPr>
          <p:cNvSpPr txBox="1"/>
          <p:nvPr/>
        </p:nvSpPr>
        <p:spPr>
          <a:xfrm>
            <a:off x="373625" y="1251418"/>
            <a:ext cx="11080956" cy="6046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You create it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- creating it from scratch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Someone else provides it, all pre-packaged for you (e.g., files)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 - sheroes_data.xlsx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Someone else gives you access through an API or Key to get the data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  <a:hlinkClick r:id="rId2"/>
              </a:rPr>
              <a:t>https://www.projectabcd.com/api/getinfo.php?id=50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  (gets the JSON data)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Someone else has content on web and you scrape it.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  <a:hlinkClick r:id="rId3"/>
              </a:rPr>
              <a:t>https://www.projectabcd.com/display_the_dress.php?id=50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 (html)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ACF44-A5B3-8566-0D44-FBBD53FBC53E}"/>
              </a:ext>
            </a:extLst>
          </p:cNvPr>
          <p:cNvSpPr/>
          <p:nvPr/>
        </p:nvSpPr>
        <p:spPr>
          <a:xfrm>
            <a:off x="9832" y="642761"/>
            <a:ext cx="3955551" cy="594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22285-7322-6B10-FE2F-8728551C068A}"/>
              </a:ext>
            </a:extLst>
          </p:cNvPr>
          <p:cNvSpPr/>
          <p:nvPr/>
        </p:nvSpPr>
        <p:spPr>
          <a:xfrm>
            <a:off x="217892" y="75096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</p:spTree>
    <p:extLst>
      <p:ext uri="{BB962C8B-B14F-4D97-AF65-F5344CB8AC3E}">
        <p14:creationId xmlns:p14="http://schemas.microsoft.com/office/powerpoint/2010/main" val="161807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f75f480-7803-4ee9-bb54-84d0635fdbe7}" enabled="1" method="Privilege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1271</Words>
  <Application>Microsoft Office PowerPoint</Application>
  <PresentationFormat>Widescreen</PresentationFormat>
  <Paragraphs>175</Paragraphs>
  <Slides>22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Avenir Roman</vt:lpstr>
      <vt:lpstr>Calibri</vt:lpstr>
      <vt:lpstr>Times New Roman</vt:lpstr>
      <vt:lpstr>Office Theme</vt:lpstr>
      <vt:lpstr>Document</vt:lpstr>
      <vt:lpstr>Visio</vt:lpstr>
      <vt:lpstr>PowerPoint Presentation</vt:lpstr>
      <vt:lpstr>Outline</vt:lpstr>
      <vt:lpstr>Data _______?</vt:lpstr>
      <vt:lpstr>Data Science Process</vt:lpstr>
      <vt:lpstr>PowerPoint Presentation</vt:lpstr>
      <vt:lpstr>The Data Science Process</vt:lpstr>
      <vt:lpstr>Some interesting questions</vt:lpstr>
      <vt:lpstr>Some interesting questions (Contd.)</vt:lpstr>
      <vt:lpstr>How to get the Data?</vt:lpstr>
      <vt:lpstr>How to get the Data?  Google the question</vt:lpstr>
      <vt:lpstr>Some popular data sources</vt:lpstr>
      <vt:lpstr>Types of Data Sources</vt:lpstr>
      <vt:lpstr>PowerPoint Presentation</vt:lpstr>
      <vt:lpstr>PowerPoint Presentation</vt:lpstr>
      <vt:lpstr>PowerPoint Presentation</vt:lpstr>
      <vt:lpstr>PowerPoint Presentation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Summary</vt:lpstr>
      <vt:lpstr>Thank You.</vt:lpstr>
    </vt:vector>
  </TitlesOfParts>
  <Company>Fabric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Andrew Harwood</dc:creator>
  <cp:keywords>C_Unrestricted</cp:keywords>
  <cp:lastModifiedBy>Jasthi, Jasthi (DI SW PLM LCS DEVOPS)</cp:lastModifiedBy>
  <cp:revision>64</cp:revision>
  <dcterms:created xsi:type="dcterms:W3CDTF">2014-09-03T22:10:43Z</dcterms:created>
  <dcterms:modified xsi:type="dcterms:W3CDTF">2025-10-11T13:22:57Z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Unrestricted</vt:lpwstr>
  </property>
  <property fmtid="{D5CDD505-2E9C-101B-9397-08002B2CF9AE}" pid="4" name="sodocoClasLangId">
    <vt:i4>0</vt:i4>
  </property>
  <property fmtid="{D5CDD505-2E9C-101B-9397-08002B2CF9AE}" pid="5" name="sodocoClasId">
    <vt:i4>0</vt:i4>
  </property>
  <property fmtid="{D5CDD505-2E9C-101B-9397-08002B2CF9AE}" pid="6" name="MSIP_Label_6f75f480-7803-4ee9-bb54-84d0635fdbe7_Enabled">
    <vt:lpwstr>true</vt:lpwstr>
  </property>
  <property fmtid="{D5CDD505-2E9C-101B-9397-08002B2CF9AE}" pid="7" name="MSIP_Label_6f75f480-7803-4ee9-bb54-84d0635fdbe7_SetDate">
    <vt:lpwstr>2023-01-22T14:43:40Z</vt:lpwstr>
  </property>
  <property fmtid="{D5CDD505-2E9C-101B-9397-08002B2CF9AE}" pid="8" name="MSIP_Label_6f75f480-7803-4ee9-bb54-84d0635fdbe7_Method">
    <vt:lpwstr>Privileged</vt:lpwstr>
  </property>
  <property fmtid="{D5CDD505-2E9C-101B-9397-08002B2CF9AE}" pid="9" name="MSIP_Label_6f75f480-7803-4ee9-bb54-84d0635fdbe7_Name">
    <vt:lpwstr>unrestricted</vt:lpwstr>
  </property>
  <property fmtid="{D5CDD505-2E9C-101B-9397-08002B2CF9AE}" pid="10" name="MSIP_Label_6f75f480-7803-4ee9-bb54-84d0635fdbe7_SiteId">
    <vt:lpwstr>38ae3bcd-9579-4fd4-adda-b42e1495d55a</vt:lpwstr>
  </property>
  <property fmtid="{D5CDD505-2E9C-101B-9397-08002B2CF9AE}" pid="11" name="MSIP_Label_6f75f480-7803-4ee9-bb54-84d0635fdbe7_ActionId">
    <vt:lpwstr>70b7c7d7-b7c5-44a3-a465-a5732ac3a019</vt:lpwstr>
  </property>
  <property fmtid="{D5CDD505-2E9C-101B-9397-08002B2CF9AE}" pid="12" name="MSIP_Label_6f75f480-7803-4ee9-bb54-84d0635fdbe7_ContentBits">
    <vt:lpwstr>0</vt:lpwstr>
  </property>
</Properties>
</file>